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70" r:id="rId3"/>
    <p:sldMasterId id="214748367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Shape 12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Shape 1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Shape 19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Shape 2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Shape 212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Shape 219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Shape 225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Shape 231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Shape 244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Shape 250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Shape 256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Shape 13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Shape 262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Shape 268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Shape 27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Shape 28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Shape 28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Shape 2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hape 29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Shape 2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hape 30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Shape 30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Shape 31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Shape 31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Shape 13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Shape 32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Shape 32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Shape 32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Shape 33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Shape 33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Shape 33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Shape 33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Shape 14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Shape 1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Shape 1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Shape 1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Shape 1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Shape 1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/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8" name="Shape 58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lvl="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Shape 5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" name="Shape 6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1" name="Shape 6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Shape 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5" name="Shape 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68" name="Shape 68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9" name="Shape 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" name="Shape 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1" name="Shape 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74" name="Shape 7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5" name="Shape 7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6" name="Shape 7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7" name="Shape 7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80" name="Shape 80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1" name="Shape 81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" name="Shape 8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3" name="Shape 8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4" name="Shape 8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87" name="Shape 87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/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" name="Shape 88"/>
          <p:cNvSpPr txBox="1"/>
          <p:nvPr>
            <p:ph idx="2" type="body"/>
          </p:nvPr>
        </p:nvSpPr>
        <p:spPr>
          <a:xfrm>
            <a:off x="629841" y="1878806"/>
            <a:ext cx="3868500" cy="27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" name="Shape 89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/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" name="Shape 90"/>
          <p:cNvSpPr txBox="1"/>
          <p:nvPr>
            <p:ph idx="4" type="body"/>
          </p:nvPr>
        </p:nvSpPr>
        <p:spPr>
          <a:xfrm>
            <a:off x="4629150" y="1878806"/>
            <a:ext cx="3887400" cy="27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" name="Shape 9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" name="Shape 9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" name="Shape 9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96" name="Shape 9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" name="Shape 9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" name="Shape 9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01" name="Shape 101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3810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2" name="Shape 10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3" name="Shape 10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4" name="Shape 10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5" name="Shape 10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08" name="Shape 108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9" name="Shape 109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0" name="Shape 11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1" name="Shape 11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2" name="Shape 11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15" name="Shape 115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6" name="Shape 11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7" name="Shape 11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8" name="Shape 11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21" name="Shape 121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2" name="Shape 12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3" name="Shape 12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4" name="Shape 12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1pPr>
            <a:lvl2pPr lvl="1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2pPr>
            <a:lvl3pPr lvl="2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3pPr>
            <a:lvl4pPr lvl="3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4pPr>
            <a:lvl5pPr lvl="4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5pPr>
            <a:lvl6pPr lvl="5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6pPr>
            <a:lvl7pPr lvl="6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7pPr>
            <a:lvl8pPr lvl="7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8pPr>
            <a:lvl9pPr lvl="8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Shape 5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Shape 5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Shape 5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://bit.ly/MMLAhack" TargetMode="External"/><Relationship Id="rId4" Type="http://schemas.openxmlformats.org/officeDocument/2006/relationships/image" Target="../media/image19.jpg"/><Relationship Id="rId5" Type="http://schemas.openxmlformats.org/officeDocument/2006/relationships/image" Target="../media/image3.png"/><Relationship Id="rId6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jpg"/><Relationship Id="rId4" Type="http://schemas.openxmlformats.org/officeDocument/2006/relationships/image" Target="../media/image4.png"/><Relationship Id="rId5" Type="http://schemas.openxmlformats.org/officeDocument/2006/relationships/image" Target="../media/image7.jpg"/><Relationship Id="rId6" Type="http://schemas.openxmlformats.org/officeDocument/2006/relationships/image" Target="../media/image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6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2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3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7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4.png"/><Relationship Id="rId4" Type="http://schemas.openxmlformats.org/officeDocument/2006/relationships/hyperlink" Target="http://canvasdashboard.utscic.edu.au/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5.jpg"/><Relationship Id="rId4" Type="http://schemas.openxmlformats.org/officeDocument/2006/relationships/image" Target="../media/image18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4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docs.google.com/presentation/d/1s1UH_Z37YQK7wAaQfnMGwoElY9Yos-mNIDkkVVEsW4c/edit?usp=sharing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docs.google.com/presentation/d/17nByLefROAqNcsDk8cMaGQtI-N5oYiwC7BNTRn6rTKs/edit?usp=edit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Welcome to the LAK hackathon!</a:t>
            </a:r>
            <a:endParaRPr/>
          </a:p>
        </p:txBody>
      </p:sp>
      <p:sp>
        <p:nvSpPr>
          <p:cNvPr id="130" name="Shape 13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Take a seat (next to someone) &amp; introduce yourself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Right to object</a:t>
            </a:r>
            <a:endParaRPr/>
          </a:p>
        </p:txBody>
      </p:sp>
      <p:sp>
        <p:nvSpPr>
          <p:cNvPr id="186" name="Shape 18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87" name="Shape 1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39600" y="1152475"/>
            <a:ext cx="3952800" cy="347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Multimodal challenge 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analytics beyond user-computer interaction data</a:t>
            </a:r>
            <a:endParaRPr sz="1800"/>
          </a:p>
        </p:txBody>
      </p:sp>
      <p:sp>
        <p:nvSpPr>
          <p:cNvPr id="193" name="Shape 193"/>
          <p:cNvSpPr txBox="1"/>
          <p:nvPr>
            <p:ph idx="1" type="body"/>
          </p:nvPr>
        </p:nvSpPr>
        <p:spPr>
          <a:xfrm>
            <a:off x="382600" y="1635350"/>
            <a:ext cx="8520600" cy="293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Daniele Di Mitri &amp; Jan Schneider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Info doc: </a:t>
            </a:r>
            <a:r>
              <a:rPr lang="en-GB" u="sng">
                <a:solidFill>
                  <a:schemeClr val="hlink"/>
                </a:solidFill>
                <a:hlinkClick r:id="rId3"/>
              </a:rPr>
              <a:t>http://bit.ly/MMLAhack</a:t>
            </a:r>
            <a:r>
              <a:rPr lang="en-GB"/>
              <a:t> 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3 core groups: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br>
              <a:rPr lang="en-GB" sz="3000"/>
            </a:br>
            <a:endParaRPr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/>
          </a:p>
        </p:txBody>
      </p:sp>
      <p:pic>
        <p:nvPicPr>
          <p:cNvPr id="194" name="Shape 194"/>
          <p:cNvPicPr preferRelativeResize="0"/>
          <p:nvPr/>
        </p:nvPicPr>
        <p:blipFill rotWithShape="1">
          <a:blip r:embed="rId4">
            <a:alphaModFix/>
          </a:blip>
          <a:srcRect b="0" l="159" r="159" t="0"/>
          <a:stretch/>
        </p:blipFill>
        <p:spPr>
          <a:xfrm>
            <a:off x="500812" y="3181951"/>
            <a:ext cx="3300975" cy="1858150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Shape 195"/>
          <p:cNvSpPr txBox="1"/>
          <p:nvPr/>
        </p:nvSpPr>
        <p:spPr>
          <a:xfrm>
            <a:off x="6062350" y="-12"/>
            <a:ext cx="3000000" cy="74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i="1" lang="en-GB" sz="2400">
                <a:solidFill>
                  <a:schemeClr val="dk2"/>
                </a:solidFill>
              </a:rPr>
              <a:t>#multimodalhack</a:t>
            </a:r>
            <a:endParaRPr i="1"/>
          </a:p>
        </p:txBody>
      </p:sp>
      <p:pic>
        <p:nvPicPr>
          <p:cNvPr id="196" name="Shape 19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84533" y="1099076"/>
            <a:ext cx="3477817" cy="182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Shape 19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62338" y="3110900"/>
            <a:ext cx="2733675" cy="2000250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Shape 198"/>
          <p:cNvSpPr/>
          <p:nvPr/>
        </p:nvSpPr>
        <p:spPr>
          <a:xfrm>
            <a:off x="6689700" y="4375650"/>
            <a:ext cx="157800" cy="64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Shape 199"/>
          <p:cNvSpPr/>
          <p:nvPr/>
        </p:nvSpPr>
        <p:spPr>
          <a:xfrm>
            <a:off x="6531900" y="2272413"/>
            <a:ext cx="157800" cy="5727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00" name="Shape 200"/>
          <p:cNvCxnSpPr>
            <a:stCxn id="197" idx="0"/>
            <a:endCxn id="199" idx="2"/>
          </p:cNvCxnSpPr>
          <p:nvPr/>
        </p:nvCxnSpPr>
        <p:spPr>
          <a:xfrm rot="10800000">
            <a:off x="6610775" y="2845100"/>
            <a:ext cx="818400" cy="2658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201" name="Shape 201"/>
          <p:cNvSpPr txBox="1"/>
          <p:nvPr/>
        </p:nvSpPr>
        <p:spPr>
          <a:xfrm>
            <a:off x="6144000" y="642100"/>
            <a:ext cx="3000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3000">
                <a:solidFill>
                  <a:srgbClr val="FF0000"/>
                </a:solidFill>
              </a:rPr>
              <a:t>2) V</a:t>
            </a:r>
            <a:r>
              <a:rPr b="1" lang="en-GB" sz="3000">
                <a:solidFill>
                  <a:srgbClr val="FF0000"/>
                </a:solidFill>
              </a:rPr>
              <a:t>IZ</a:t>
            </a:r>
            <a:endParaRPr/>
          </a:p>
        </p:txBody>
      </p:sp>
      <p:sp>
        <p:nvSpPr>
          <p:cNvPr id="202" name="Shape 202"/>
          <p:cNvSpPr txBox="1"/>
          <p:nvPr/>
        </p:nvSpPr>
        <p:spPr>
          <a:xfrm>
            <a:off x="7057850" y="3110900"/>
            <a:ext cx="3000000" cy="64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3000">
                <a:solidFill>
                  <a:srgbClr val="4A86E8"/>
                </a:solidFill>
              </a:rPr>
              <a:t>3) XAPI</a:t>
            </a:r>
            <a:endParaRPr b="1" sz="3000">
              <a:solidFill>
                <a:srgbClr val="4A86E8"/>
              </a:solidFill>
            </a:endParaRPr>
          </a:p>
        </p:txBody>
      </p:sp>
      <p:sp>
        <p:nvSpPr>
          <p:cNvPr id="203" name="Shape 203"/>
          <p:cNvSpPr txBox="1"/>
          <p:nvPr/>
        </p:nvSpPr>
        <p:spPr>
          <a:xfrm>
            <a:off x="3260700" y="3068275"/>
            <a:ext cx="1998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3000">
                <a:solidFill>
                  <a:srgbClr val="38761D"/>
                </a:solidFill>
              </a:rPr>
              <a:t>1) HUB</a:t>
            </a:r>
            <a:br>
              <a:rPr lang="en-GB" sz="3000">
                <a:solidFill>
                  <a:schemeClr val="dk2"/>
                </a:solidFill>
              </a:rPr>
            </a:b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 Learning Analytics Data Literacy Playground</a:t>
            </a:r>
            <a:endParaRPr/>
          </a:p>
        </p:txBody>
      </p:sp>
      <p:sp>
        <p:nvSpPr>
          <p:cNvPr id="209" name="Shape 2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Tanya Dorey Elias, Anne-Marie Scott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Shape 214"/>
          <p:cNvPicPr preferRelativeResize="0"/>
          <p:nvPr/>
        </p:nvPicPr>
        <p:blipFill rotWithShape="1">
          <a:blip r:embed="rId3">
            <a:alphaModFix/>
          </a:blip>
          <a:srcRect b="7699" l="0" r="0" t="7691"/>
          <a:stretch/>
        </p:blipFill>
        <p:spPr>
          <a:xfrm>
            <a:off x="0" y="0"/>
            <a:ext cx="9143998" cy="5156998"/>
          </a:xfrm>
          <a:prstGeom prst="rect">
            <a:avLst/>
          </a:prstGeom>
          <a:solidFill>
            <a:schemeClr val="lt1">
              <a:alpha val="69800"/>
            </a:schemeClr>
          </a:solidFill>
          <a:ln>
            <a:noFill/>
          </a:ln>
        </p:spPr>
      </p:pic>
      <p:sp>
        <p:nvSpPr>
          <p:cNvPr id="215" name="Shape 215"/>
          <p:cNvSpPr txBox="1"/>
          <p:nvPr>
            <p:ph type="ctrTitle"/>
          </p:nvPr>
        </p:nvSpPr>
        <p:spPr>
          <a:xfrm>
            <a:off x="0" y="389965"/>
            <a:ext cx="9144000" cy="632100"/>
          </a:xfrm>
          <a:prstGeom prst="rect">
            <a:avLst/>
          </a:prstGeom>
          <a:solidFill>
            <a:schemeClr val="lt1">
              <a:alpha val="69800"/>
            </a:schemeClr>
          </a:solidFill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Calibri"/>
              <a:buNone/>
            </a:pPr>
            <a:r>
              <a:rPr b="0" i="0" lang="en-GB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Learning Analytics Data Literacy Playground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Shape 216"/>
          <p:cNvSpPr txBox="1"/>
          <p:nvPr>
            <p:ph idx="1" type="subTitle"/>
          </p:nvPr>
        </p:nvSpPr>
        <p:spPr>
          <a:xfrm>
            <a:off x="0" y="4128247"/>
            <a:ext cx="9144000" cy="739500"/>
          </a:xfrm>
          <a:prstGeom prst="rect">
            <a:avLst/>
          </a:prstGeom>
          <a:solidFill>
            <a:schemeClr val="lt1">
              <a:alpha val="69800"/>
            </a:schemeClr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#LAKhackathon #LAK18</a:t>
            </a:r>
            <a:endParaRPr/>
          </a:p>
          <a:p>
            <a:pPr indent="0" lvl="0" marL="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Anne-Marie Scott (Tanya Dorey-Elias, Samantha Ahern)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Shape 221"/>
          <p:cNvPicPr preferRelativeResize="0"/>
          <p:nvPr/>
        </p:nvPicPr>
        <p:blipFill rotWithShape="1">
          <a:blip r:embed="rId3">
            <a:alphaModFix/>
          </a:blip>
          <a:srcRect b="-13372" l="0" r="0" t="15477"/>
          <a:stretch/>
        </p:blipFill>
        <p:spPr>
          <a:xfrm>
            <a:off x="0" y="0"/>
            <a:ext cx="9145295" cy="5967001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Shape 222"/>
          <p:cNvSpPr/>
          <p:nvPr/>
        </p:nvSpPr>
        <p:spPr>
          <a:xfrm>
            <a:off x="1297" y="1059797"/>
            <a:ext cx="9144000" cy="3024000"/>
          </a:xfrm>
          <a:prstGeom prst="rect">
            <a:avLst/>
          </a:prstGeom>
          <a:solidFill>
            <a:schemeClr val="lt1">
              <a:alpha val="69800"/>
            </a:schemeClr>
          </a:solidFill>
          <a:ln>
            <a:noFill/>
          </a:ln>
        </p:spPr>
        <p:txBody>
          <a:bodyPr anchorCtr="0" anchor="t" bIns="34275" lIns="135000" spcFirstLastPara="1" rIns="135000" wrap="square" tIns="34275">
            <a:noAutofit/>
          </a:bodyPr>
          <a:lstStyle/>
          <a:p>
            <a:pPr indent="-254000" lvl="0" marL="2540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</a:pPr>
            <a:r>
              <a:rPr b="0" i="0" lang="en-GB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Which design processes involve learners, educators and other users effectively in the </a:t>
            </a:r>
            <a:r>
              <a:rPr b="1" i="0" lang="en-GB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co-design of analytics tools</a:t>
            </a:r>
            <a:r>
              <a:rPr b="0" i="0" lang="en-GB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 sz="1100"/>
          </a:p>
          <a:p>
            <a:pPr indent="-254000" lvl="0" marL="254000" marR="0" rtl="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</a:pPr>
            <a:r>
              <a:rPr b="0" i="0" lang="en-GB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Which techniques are effective in assessing </a:t>
            </a:r>
            <a:r>
              <a:rPr b="1" i="0" lang="en-GB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 end-users make sense of, interact with, and act on analytics feedback</a:t>
            </a:r>
            <a:r>
              <a:rPr b="0" i="0" lang="en-GB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? </a:t>
            </a:r>
            <a:endParaRPr sz="1100"/>
          </a:p>
          <a:p>
            <a:pPr indent="-254000" lvl="0" marL="254000" marR="0" rtl="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</a:pPr>
            <a:r>
              <a:rPr b="0" i="0" lang="en-GB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 what ways can learning analytics systems be biased, and can they be </a:t>
            </a:r>
            <a:r>
              <a:rPr b="1" i="0" lang="en-GB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made more transparent </a:t>
            </a:r>
            <a:r>
              <a:rPr b="0" i="0" lang="en-GB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 accountable to different stakeholder groups? 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54000" lvl="0" marL="254000" marR="0" rtl="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</a:pPr>
            <a:r>
              <a:rPr b="0" i="0" lang="en-GB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 are educational leaders </a:t>
            </a:r>
            <a:r>
              <a:rPr b="1" i="0" lang="en-GB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creating the conditions</a:t>
            </a:r>
            <a:r>
              <a:rPr b="0" i="0" lang="en-GB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for learning analytics systems to take root and grow? 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54000" lvl="0" marL="254000" marR="0" rtl="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</a:pPr>
            <a:r>
              <a:rPr b="0" i="0" lang="en-GB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 strong is the evidence that the adoption of learning analytics benefits stakeholders?</a:t>
            </a:r>
            <a:endParaRPr b="0" i="0" sz="1800" u="none" cap="none" strike="noStrike">
              <a:solidFill>
                <a:schemeClr val="dk1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Shape 227"/>
          <p:cNvPicPr preferRelativeResize="0"/>
          <p:nvPr/>
        </p:nvPicPr>
        <p:blipFill rotWithShape="1">
          <a:blip r:embed="rId3">
            <a:alphaModFix/>
          </a:blip>
          <a:srcRect b="10457" l="0" r="0" t="5275"/>
          <a:stretch/>
        </p:blipFill>
        <p:spPr>
          <a:xfrm>
            <a:off x="0" y="0"/>
            <a:ext cx="9143998" cy="5157002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Shape 228"/>
          <p:cNvSpPr txBox="1"/>
          <p:nvPr/>
        </p:nvSpPr>
        <p:spPr>
          <a:xfrm>
            <a:off x="0" y="3378247"/>
            <a:ext cx="9144000" cy="1315800"/>
          </a:xfrm>
          <a:prstGeom prst="rect">
            <a:avLst/>
          </a:prstGeom>
          <a:solidFill>
            <a:schemeClr val="lt1">
              <a:alpha val="69800"/>
            </a:schemeClr>
          </a:solidFill>
          <a:ln>
            <a:noFill/>
          </a:ln>
        </p:spPr>
        <p:txBody>
          <a:bodyPr anchorCtr="0" anchor="t" bIns="34275" lIns="135000" spcFirstLastPara="1" rIns="135000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Successful co-design of analytics tools requires that students have a baseline level of understanding as to what data about them are being collected and what they could be used for</a:t>
            </a:r>
            <a:endParaRPr sz="2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/>
          <p:nvPr/>
        </p:nvSpPr>
        <p:spPr>
          <a:xfrm>
            <a:off x="1" y="99265"/>
            <a:ext cx="1868100" cy="451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Michelangelo, Abstract, Boy, Child, Adult, Background" id="234" name="Shape 2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72340" y="1"/>
            <a:ext cx="6750845" cy="45533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Shape 2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85743" y="4642312"/>
            <a:ext cx="724665" cy="30303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taff-online-UNISA-logo.JPG" id="236" name="Shape 23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31605" y="4553378"/>
            <a:ext cx="1631633" cy="5026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e Open University" id="237" name="Shape 23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926017" y="4617430"/>
            <a:ext cx="611795" cy="387457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Shape 238"/>
          <p:cNvSpPr/>
          <p:nvPr/>
        </p:nvSpPr>
        <p:spPr>
          <a:xfrm>
            <a:off x="1299389" y="26921"/>
            <a:ext cx="6480600" cy="14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1" marL="3429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 Co-responsibility in an asymmetrical power and contractual relationship</a:t>
            </a:r>
            <a:endParaRPr b="1" i="0" sz="3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" name="Shape 239"/>
          <p:cNvSpPr txBox="1"/>
          <p:nvPr/>
        </p:nvSpPr>
        <p:spPr>
          <a:xfrm>
            <a:off x="2973575" y="3374638"/>
            <a:ext cx="4955100" cy="992400"/>
          </a:xfrm>
          <a:prstGeom prst="rect">
            <a:avLst/>
          </a:prstGeom>
          <a:solidFill>
            <a:srgbClr val="B2B2B2">
              <a:alpha val="60000"/>
            </a:srgbClr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1" marL="3429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…obligation to act is a </a:t>
            </a:r>
            <a:r>
              <a:rPr b="0" i="1" lang="en-GB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co-responsibility</a:t>
            </a:r>
            <a:r>
              <a:rPr b="0" i="0" lang="en-GB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of students and institution, tempered by the asymmetrical power and contractual relationship in which the institution has very specific moral and legal duties to respond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Shape 240"/>
          <p:cNvSpPr txBox="1"/>
          <p:nvPr/>
        </p:nvSpPr>
        <p:spPr>
          <a:xfrm>
            <a:off x="1353395" y="4367218"/>
            <a:ext cx="6480600" cy="1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Image credit: https://pixabay.com/en/michelangelo-abstract-boy-child-71282/</a:t>
            </a:r>
            <a:endParaRPr sz="1100"/>
          </a:p>
        </p:txBody>
      </p:sp>
      <p:sp>
        <p:nvSpPr>
          <p:cNvPr id="241" name="Shape 241"/>
          <p:cNvSpPr txBox="1"/>
          <p:nvPr/>
        </p:nvSpPr>
        <p:spPr>
          <a:xfrm>
            <a:off x="162427" y="4945344"/>
            <a:ext cx="88755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Prinsloo, P &amp; Slade S (2017) An elephant in the learning analytics room – the obligation to act, LAK17 presentation, https://www.slideshare.net/prinsp/an-elephant-in-the-learning-analytics-room-the-obligation-to-act</a:t>
            </a:r>
            <a:endParaRPr sz="11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Shape 246"/>
          <p:cNvPicPr preferRelativeResize="0"/>
          <p:nvPr/>
        </p:nvPicPr>
        <p:blipFill rotWithShape="1">
          <a:blip r:embed="rId3">
            <a:alphaModFix/>
          </a:blip>
          <a:srcRect b="7588" l="0" r="0" t="7816"/>
          <a:stretch/>
        </p:blipFill>
        <p:spPr>
          <a:xfrm>
            <a:off x="0" y="0"/>
            <a:ext cx="9143998" cy="5156998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Shape 247"/>
          <p:cNvSpPr/>
          <p:nvPr/>
        </p:nvSpPr>
        <p:spPr>
          <a:xfrm>
            <a:off x="0" y="2687093"/>
            <a:ext cx="9144000" cy="2469900"/>
          </a:xfrm>
          <a:prstGeom prst="rect">
            <a:avLst/>
          </a:prstGeom>
          <a:solidFill>
            <a:schemeClr val="lt1">
              <a:alpha val="69800"/>
            </a:schemeClr>
          </a:solidFill>
          <a:ln>
            <a:noFill/>
          </a:ln>
        </p:spPr>
        <p:txBody>
          <a:bodyPr anchorCtr="0" anchor="t" bIns="34275" lIns="135000" spcFirstLastPara="1" rIns="135000" wrap="square" tIns="34275">
            <a:noAutofit/>
          </a:bodyPr>
          <a:lstStyle/>
          <a:p>
            <a:pPr indent="-33655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-"/>
            </a:pPr>
            <a:r>
              <a:rPr lang="en-GB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 to build critical data literacy skills?</a:t>
            </a:r>
            <a:endParaRPr sz="1100"/>
          </a:p>
          <a:p>
            <a:pPr indent="-336550" lvl="0" marL="342900" marR="0" rtl="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-"/>
            </a:pPr>
            <a:r>
              <a:rPr lang="en-GB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 to develop awareness amongst students of the potential uses of their data and the possible consequences?</a:t>
            </a:r>
            <a:endParaRPr sz="1100"/>
          </a:p>
          <a:p>
            <a:pPr indent="-336550" lvl="0" marL="342900" marR="0" rtl="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-"/>
            </a:pPr>
            <a:r>
              <a:rPr lang="en-GB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 to gather more information about student perspectives?</a:t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6550" lvl="0" marL="342900" marR="0" rtl="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-"/>
            </a:pPr>
            <a:r>
              <a:rPr lang="en-GB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 to make algorithms open to interrogation?</a:t>
            </a:r>
            <a:endParaRPr sz="1100"/>
          </a:p>
          <a:p>
            <a:pPr indent="-336550" lvl="0" marL="342900" marR="0" rtl="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-"/>
            </a:pPr>
            <a:r>
              <a:rPr lang="en-GB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 to build skills for working with and interrogating data itself?</a:t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Shape 252"/>
          <p:cNvPicPr preferRelativeResize="0"/>
          <p:nvPr/>
        </p:nvPicPr>
        <p:blipFill rotWithShape="1">
          <a:blip r:embed="rId3">
            <a:alphaModFix/>
          </a:blip>
          <a:srcRect b="34722" l="0" r="0" t="8882"/>
          <a:stretch/>
        </p:blipFill>
        <p:spPr>
          <a:xfrm>
            <a:off x="0" y="0"/>
            <a:ext cx="9144002" cy="5157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Shape 253"/>
          <p:cNvSpPr/>
          <p:nvPr/>
        </p:nvSpPr>
        <p:spPr>
          <a:xfrm>
            <a:off x="0" y="2578500"/>
            <a:ext cx="9144000" cy="1177200"/>
          </a:xfrm>
          <a:prstGeom prst="rect">
            <a:avLst/>
          </a:prstGeom>
          <a:solidFill>
            <a:schemeClr val="lt1">
              <a:alpha val="69800"/>
            </a:schemeClr>
          </a:solidFill>
          <a:ln>
            <a:noFill/>
          </a:ln>
        </p:spPr>
        <p:txBody>
          <a:bodyPr anchorCtr="0" anchor="t" bIns="34275" lIns="135000" spcFirstLastPara="1" rIns="135000" wrap="square" tIns="34275">
            <a:noAutofit/>
          </a:bodyPr>
          <a:lstStyle/>
          <a:p>
            <a:pPr indent="-342900" lvl="0" marL="3429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None/>
            </a:pPr>
            <a:r>
              <a:rPr lang="en-GB" sz="7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Informed Consent</a:t>
            </a:r>
            <a:endParaRPr sz="7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Shape 258"/>
          <p:cNvPicPr preferRelativeResize="0"/>
          <p:nvPr/>
        </p:nvPicPr>
        <p:blipFill rotWithShape="1">
          <a:blip r:embed="rId3">
            <a:alphaModFix/>
          </a:blip>
          <a:srcRect b="5715" l="0" r="0" t="19181"/>
          <a:stretch/>
        </p:blipFill>
        <p:spPr>
          <a:xfrm>
            <a:off x="0" y="-13500"/>
            <a:ext cx="9143998" cy="5156999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Shape 259"/>
          <p:cNvSpPr/>
          <p:nvPr/>
        </p:nvSpPr>
        <p:spPr>
          <a:xfrm>
            <a:off x="0" y="3435340"/>
            <a:ext cx="9144000" cy="1708200"/>
          </a:xfrm>
          <a:prstGeom prst="rect">
            <a:avLst/>
          </a:prstGeom>
          <a:solidFill>
            <a:schemeClr val="lt1">
              <a:alpha val="69800"/>
            </a:schemeClr>
          </a:solidFill>
          <a:ln>
            <a:noFill/>
          </a:ln>
        </p:spPr>
        <p:txBody>
          <a:bodyPr anchorCtr="0" anchor="t" bIns="34275" lIns="135000" spcFirstLastPara="1" rIns="135000" wrap="square" tIns="34275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b="1" lang="en-GB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Learning Analytics Data Literacy Playground</a:t>
            </a:r>
            <a:endParaRPr sz="1100"/>
          </a:p>
          <a:p>
            <a:pPr indent="-336550" lvl="0" marL="34290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-"/>
            </a:pPr>
            <a:r>
              <a:rPr lang="en-GB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Scaffolded activities</a:t>
            </a:r>
            <a:endParaRPr sz="1100"/>
          </a:p>
          <a:p>
            <a:pPr indent="-336550" lvl="0" marL="34290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-"/>
            </a:pPr>
            <a:r>
              <a:rPr lang="en-GB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Synthetic data sets</a:t>
            </a:r>
            <a:endParaRPr sz="1100"/>
          </a:p>
          <a:p>
            <a:pPr indent="-336550" lvl="0" marL="34290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-"/>
            </a:pPr>
            <a:r>
              <a:rPr lang="en-GB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Interrogation / experimentation / visualisation tools</a:t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History</a:t>
            </a:r>
            <a:endParaRPr/>
          </a:p>
        </p:txBody>
      </p:sp>
      <p:sp>
        <p:nvSpPr>
          <p:cNvPr id="136" name="Shape 1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b="1" lang="en-GB" sz="1700">
                <a:solidFill>
                  <a:schemeClr val="dk1"/>
                </a:solidFill>
              </a:rPr>
              <a:t>2015 – Poughkeepsie </a:t>
            </a:r>
            <a:endParaRPr b="1" sz="1700">
              <a:solidFill>
                <a:schemeClr val="dk1"/>
              </a:solidFill>
            </a:endParaRPr>
          </a:p>
          <a:p>
            <a:pPr indent="-336550" lvl="1" marL="914400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Char char="○"/>
            </a:pPr>
            <a:r>
              <a:rPr lang="en-GB" sz="1700">
                <a:solidFill>
                  <a:schemeClr val="dk1"/>
                </a:solidFill>
              </a:rPr>
              <a:t>Apereo Open Dashboard</a:t>
            </a:r>
            <a:endParaRPr sz="1700">
              <a:solidFill>
                <a:schemeClr val="dk1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GB" sz="1700">
                <a:solidFill>
                  <a:schemeClr val="dk1"/>
                </a:solidFill>
              </a:rPr>
              <a:t>2016 – Edinburgh</a:t>
            </a:r>
            <a:endParaRPr b="1" sz="1700">
              <a:solidFill>
                <a:schemeClr val="dk1"/>
              </a:solidFill>
            </a:endParaRPr>
          </a:p>
          <a:p>
            <a:pPr indent="-33655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○"/>
            </a:pPr>
            <a:r>
              <a:rPr lang="en-GB" sz="1700">
                <a:solidFill>
                  <a:schemeClr val="dk1"/>
                </a:solidFill>
              </a:rPr>
              <a:t>scrutinized Jisc’s xAPI recipes</a:t>
            </a:r>
            <a:endParaRPr sz="1700">
              <a:solidFill>
                <a:schemeClr val="dk1"/>
              </a:solidFill>
            </a:endParaRPr>
          </a:p>
          <a:p>
            <a:pPr indent="-33655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○"/>
            </a:pPr>
            <a:r>
              <a:rPr lang="en-GB" sz="1700">
                <a:solidFill>
                  <a:schemeClr val="dk1"/>
                </a:solidFill>
              </a:rPr>
              <a:t>tested learning record stores</a:t>
            </a:r>
            <a:endParaRPr sz="1700">
              <a:solidFill>
                <a:schemeClr val="dk1"/>
              </a:solidFill>
            </a:endParaRPr>
          </a:p>
          <a:p>
            <a:pPr indent="-33655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○"/>
            </a:pPr>
            <a:r>
              <a:rPr lang="en-GB" sz="1700">
                <a:solidFill>
                  <a:schemeClr val="dk1"/>
                </a:solidFill>
              </a:rPr>
              <a:t>assessed the learning analytics standards landscape</a:t>
            </a:r>
            <a:endParaRPr sz="1700">
              <a:solidFill>
                <a:schemeClr val="dk1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GB" sz="1700">
                <a:solidFill>
                  <a:schemeClr val="dk1"/>
                </a:solidFill>
              </a:rPr>
              <a:t>2017 – Vancouver</a:t>
            </a:r>
            <a:endParaRPr b="1" sz="1700">
              <a:solidFill>
                <a:schemeClr val="dk1"/>
              </a:solidFill>
            </a:endParaRPr>
          </a:p>
          <a:p>
            <a:pPr indent="-33655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○"/>
            </a:pPr>
            <a:r>
              <a:rPr lang="en-GB" sz="1700">
                <a:solidFill>
                  <a:schemeClr val="dk1"/>
                </a:solidFill>
              </a:rPr>
              <a:t>actionable analytics</a:t>
            </a:r>
            <a:endParaRPr sz="1700">
              <a:solidFill>
                <a:schemeClr val="dk1"/>
              </a:solidFill>
            </a:endParaRPr>
          </a:p>
          <a:p>
            <a:pPr indent="-33655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○"/>
            </a:pPr>
            <a:r>
              <a:rPr lang="en-GB" sz="1700">
                <a:solidFill>
                  <a:schemeClr val="dk1"/>
                </a:solidFill>
              </a:rPr>
              <a:t>student feedback</a:t>
            </a:r>
            <a:endParaRPr sz="1700">
              <a:solidFill>
                <a:schemeClr val="dk1"/>
              </a:solidFill>
            </a:endParaRPr>
          </a:p>
          <a:p>
            <a:pPr indent="-33655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○"/>
            </a:pPr>
            <a:r>
              <a:rPr lang="en-GB" sz="1700">
                <a:solidFill>
                  <a:schemeClr val="dk1"/>
                </a:solidFill>
              </a:rPr>
              <a:t>embedding learning analytics in pedagogic practice</a:t>
            </a:r>
            <a:endParaRPr sz="1700">
              <a:solidFill>
                <a:schemeClr val="dk1"/>
              </a:solidFill>
            </a:endParaRPr>
          </a:p>
          <a:p>
            <a:pPr indent="-33655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○"/>
            </a:pPr>
            <a:r>
              <a:rPr lang="en-GB" sz="1700">
                <a:solidFill>
                  <a:schemeClr val="dk1"/>
                </a:solidFill>
              </a:rPr>
              <a:t>Jisc’s student app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Shape 264"/>
          <p:cNvPicPr preferRelativeResize="0"/>
          <p:nvPr/>
        </p:nvPicPr>
        <p:blipFill rotWithShape="1">
          <a:blip r:embed="rId3">
            <a:alphaModFix/>
          </a:blip>
          <a:srcRect b="15704" l="0" r="0" t="0"/>
          <a:stretch/>
        </p:blipFill>
        <p:spPr>
          <a:xfrm>
            <a:off x="0" y="0"/>
            <a:ext cx="9177345" cy="5156998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Shape 265"/>
          <p:cNvSpPr/>
          <p:nvPr/>
        </p:nvSpPr>
        <p:spPr>
          <a:xfrm>
            <a:off x="0" y="3448840"/>
            <a:ext cx="9144000" cy="1708200"/>
          </a:xfrm>
          <a:prstGeom prst="rect">
            <a:avLst/>
          </a:prstGeom>
          <a:solidFill>
            <a:schemeClr val="lt1">
              <a:alpha val="69800"/>
            </a:schemeClr>
          </a:solidFill>
          <a:ln>
            <a:noFill/>
          </a:ln>
        </p:spPr>
        <p:txBody>
          <a:bodyPr anchorCtr="0" anchor="t" bIns="34275" lIns="135000" spcFirstLastPara="1" rIns="135000" wrap="square" tIns="34275">
            <a:noAutofit/>
          </a:bodyPr>
          <a:lstStyle/>
          <a:p>
            <a:pPr indent="-33655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-"/>
            </a:pPr>
            <a:r>
              <a:rPr lang="en-GB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Challenge assumptions</a:t>
            </a:r>
            <a:endParaRPr sz="1100"/>
          </a:p>
          <a:p>
            <a:pPr indent="-336550" lvl="0" marL="342900" marR="0" rtl="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-"/>
            </a:pPr>
            <a:r>
              <a:rPr lang="en-GB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Reveal potential insights </a:t>
            </a:r>
            <a:endParaRPr sz="1100"/>
          </a:p>
          <a:p>
            <a:pPr indent="-336550" lvl="0" marL="342900" marR="0" rtl="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-"/>
            </a:pPr>
            <a:r>
              <a:rPr lang="en-GB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Collect insights through in-built feedback</a:t>
            </a:r>
            <a:endParaRPr sz="1100"/>
          </a:p>
          <a:p>
            <a:pPr indent="-336550" lvl="0" marL="342900" marR="0" rtl="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-"/>
            </a:pPr>
            <a:r>
              <a:rPr lang="en-GB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Playful, not scary</a:t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Shape 270"/>
          <p:cNvPicPr preferRelativeResize="0"/>
          <p:nvPr/>
        </p:nvPicPr>
        <p:blipFill rotWithShape="1">
          <a:blip r:embed="rId3">
            <a:alphaModFix/>
          </a:blip>
          <a:srcRect b="15511" l="0" r="0" t="0"/>
          <a:stretch/>
        </p:blipFill>
        <p:spPr>
          <a:xfrm>
            <a:off x="0" y="0"/>
            <a:ext cx="9155766" cy="5156998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Shape 271"/>
          <p:cNvSpPr/>
          <p:nvPr/>
        </p:nvSpPr>
        <p:spPr>
          <a:xfrm>
            <a:off x="0" y="2954600"/>
            <a:ext cx="9144000" cy="2202300"/>
          </a:xfrm>
          <a:prstGeom prst="rect">
            <a:avLst/>
          </a:prstGeom>
          <a:solidFill>
            <a:schemeClr val="lt1">
              <a:alpha val="69800"/>
            </a:schemeClr>
          </a:solidFill>
          <a:ln>
            <a:noFill/>
          </a:ln>
        </p:spPr>
        <p:txBody>
          <a:bodyPr anchorCtr="0" anchor="t" bIns="34275" lIns="135000" spcFirstLastPara="1" rIns="135000" wrap="square" tIns="34275">
            <a:noAutofit/>
          </a:bodyPr>
          <a:lstStyle/>
          <a:p>
            <a:pPr indent="-374650" lvl="0" marL="381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AutoNum type="arabicPeriod"/>
            </a:pPr>
            <a:r>
              <a:rPr lang="en-GB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Brainstorm learning analytics use cases </a:t>
            </a:r>
            <a:endParaRPr sz="1100"/>
          </a:p>
          <a:p>
            <a:pPr indent="-374650" lvl="0" marL="38100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AutoNum type="arabicPeriod"/>
            </a:pPr>
            <a:r>
              <a:rPr lang="en-GB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Define activities</a:t>
            </a:r>
            <a:endParaRPr sz="1100"/>
          </a:p>
          <a:p>
            <a:pPr indent="-374650" lvl="0" marL="38100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AutoNum type="arabicPeriod"/>
            </a:pPr>
            <a:r>
              <a:rPr lang="en-GB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Develop data and tools</a:t>
            </a:r>
            <a:endParaRPr sz="1100"/>
          </a:p>
          <a:p>
            <a:pPr indent="-374650" lvl="0" marL="38100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AutoNum type="arabicPeriod"/>
            </a:pPr>
            <a:r>
              <a:rPr lang="en-GB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Develop feedback mechanisms</a:t>
            </a:r>
            <a:endParaRPr sz="1100"/>
          </a:p>
          <a:p>
            <a:pPr indent="-374650" lvl="0" marL="38100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AutoNum type="arabicPeriod"/>
            </a:pPr>
            <a:r>
              <a:rPr lang="en-GB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Packaging and delivery</a:t>
            </a:r>
            <a:endParaRPr sz="11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Other challenges?</a:t>
            </a:r>
            <a:endParaRPr/>
          </a:p>
        </p:txBody>
      </p:sp>
      <p:sp>
        <p:nvSpPr>
          <p:cNvPr id="277" name="Shape 27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Throw your hat in the ring now… 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hape 28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Customisable dashboards linked to learning design</a:t>
            </a:r>
            <a:endParaRPr/>
          </a:p>
        </p:txBody>
      </p:sp>
      <p:sp>
        <p:nvSpPr>
          <p:cNvPr id="283" name="Shape 28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Kirsty Kitto</a:t>
            </a:r>
            <a:endParaRPr/>
          </a:p>
        </p:txBody>
      </p:sp>
      <p:pic>
        <p:nvPicPr>
          <p:cNvPr id="284" name="Shape 2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92279" y="1101600"/>
            <a:ext cx="470844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Shape 2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91700" y="561175"/>
            <a:ext cx="5624700" cy="4192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CIC repo is available… 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angular front end with no connections</a:t>
            </a:r>
            <a:endParaRPr/>
          </a:p>
        </p:txBody>
      </p:sp>
      <p:pic>
        <p:nvPicPr>
          <p:cNvPr id="295" name="Shape 2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84000" y="1427825"/>
            <a:ext cx="4682521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Shape 3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9589"/>
            <a:ext cx="9144001" cy="5196913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Shape 301"/>
          <p:cNvSpPr txBox="1"/>
          <p:nvPr/>
        </p:nvSpPr>
        <p:spPr>
          <a:xfrm>
            <a:off x="283500" y="3750300"/>
            <a:ext cx="3547800" cy="380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u="sng">
                <a:solidFill>
                  <a:schemeClr val="hlink"/>
                </a:solidFill>
                <a:hlinkClick r:id="rId4"/>
              </a:rPr>
              <a:t>canvasdashboard.utscic.edu.au/</a:t>
            </a:r>
            <a:r>
              <a:rPr lang="en-GB" sz="1800"/>
              <a:t>   </a:t>
            </a:r>
            <a:endParaRPr sz="18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Shape 30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Does Algorithmic Transparency Look Like?</a:t>
            </a:r>
            <a:endParaRPr/>
          </a:p>
        </p:txBody>
      </p:sp>
      <p:sp>
        <p:nvSpPr>
          <p:cNvPr id="307" name="Shape 30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/>
              <a:t>(A micro-challenge riff… from Adam Cooper)</a:t>
            </a:r>
            <a:endParaRPr sz="1400"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From a user-centred learning analytics perspective (which users)?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Resonances or dissonances?</a:t>
            </a:r>
            <a:endParaRPr/>
          </a:p>
          <a:p>
            <a:pPr indent="-342900" lvl="0" marL="457200" rtl="0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Algorithmic accountability</a:t>
            </a:r>
            <a:endParaRPr/>
          </a:p>
          <a:p>
            <a: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Learning analytics data literacy playground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Transparent or Experiential?</a:t>
            </a:r>
            <a:endParaRPr/>
          </a:p>
        </p:txBody>
      </p:sp>
      <p:pic>
        <p:nvPicPr>
          <p:cNvPr id="313" name="Shape 3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9650" y="1333163"/>
            <a:ext cx="4122475" cy="275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Shape 314"/>
          <p:cNvPicPr preferRelativeResize="0"/>
          <p:nvPr/>
        </p:nvPicPr>
        <p:blipFill rotWithShape="1">
          <a:blip r:embed="rId4">
            <a:alphaModFix/>
          </a:blip>
          <a:srcRect b="0" l="27572" r="27796" t="0"/>
          <a:stretch/>
        </p:blipFill>
        <p:spPr>
          <a:xfrm>
            <a:off x="1210250" y="1121325"/>
            <a:ext cx="2518075" cy="3288225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Shape 315"/>
          <p:cNvSpPr txBox="1"/>
          <p:nvPr/>
        </p:nvSpPr>
        <p:spPr>
          <a:xfrm rot="-5400000">
            <a:off x="-1263800" y="2485900"/>
            <a:ext cx="3669600" cy="9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400">
                <a:solidFill>
                  <a:schemeClr val="dk1"/>
                </a:solidFill>
              </a:rPr>
              <a:t>What Does Algorithmic Transparency Look Like?</a:t>
            </a:r>
            <a:endParaRPr sz="24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Synergies?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Shape 1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89200" y="152400"/>
            <a:ext cx="6277845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Shape 142"/>
          <p:cNvSpPr txBox="1"/>
          <p:nvPr>
            <p:ph type="title"/>
          </p:nvPr>
        </p:nvSpPr>
        <p:spPr>
          <a:xfrm>
            <a:off x="311700" y="555600"/>
            <a:ext cx="2808000" cy="155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Hackathon has achieved lasting impact in a number of different areas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Shape 3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Time to start mingling around a challenge… </a:t>
            </a:r>
            <a:endParaRPr/>
          </a:p>
        </p:txBody>
      </p:sp>
      <p:sp>
        <p:nvSpPr>
          <p:cNvPr id="326" name="Shape 3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Groups will form after morning tea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Shape 33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Morning tea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Shape 33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Lunch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Shape 34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Afternoon tea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 txBox="1"/>
          <p:nvPr>
            <p:ph type="title"/>
          </p:nvPr>
        </p:nvSpPr>
        <p:spPr>
          <a:xfrm>
            <a:off x="311700" y="445025"/>
            <a:ext cx="2855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Resources and supporting infrastructure</a:t>
            </a:r>
            <a:endParaRPr/>
          </a:p>
        </p:txBody>
      </p:sp>
      <p:pic>
        <p:nvPicPr>
          <p:cNvPr id="148" name="Shape 1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3100" y="36125"/>
            <a:ext cx="5690898" cy="4734773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Shape 149"/>
          <p:cNvSpPr txBox="1"/>
          <p:nvPr>
            <p:ph idx="1" type="body"/>
          </p:nvPr>
        </p:nvSpPr>
        <p:spPr>
          <a:xfrm>
            <a:off x="311700" y="4544100"/>
            <a:ext cx="8520600" cy="5028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https://github.com/LAK-Hackathon/LAK18Hackathon 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Optimising e-portfolios through the means of xAPI and entity extraction of job advertisements</a:t>
            </a:r>
            <a:endParaRPr/>
          </a:p>
        </p:txBody>
      </p:sp>
      <p:sp>
        <p:nvSpPr>
          <p:cNvPr id="155" name="Shape 155"/>
          <p:cNvSpPr txBox="1"/>
          <p:nvPr>
            <p:ph idx="1" type="body"/>
          </p:nvPr>
        </p:nvSpPr>
        <p:spPr>
          <a:xfrm>
            <a:off x="311700" y="1734850"/>
            <a:ext cx="8520600" cy="281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chemeClr val="dk1"/>
                </a:solidFill>
              </a:rPr>
              <a:t>Alan Berg &amp; Gabor Kismihok</a:t>
            </a:r>
            <a:endParaRPr sz="1400">
              <a:solidFill>
                <a:schemeClr val="dk1"/>
              </a:solidFill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u="sng">
                <a:solidFill>
                  <a:schemeClr val="hlink"/>
                </a:solidFill>
                <a:hlinkClick r:id="rId3"/>
              </a:rPr>
              <a:t>https://docs.google.com/presentation/d/1s1UH_Z37YQK7wAaQfnMGwoElY9Yos-mNIDkkVVEsW4c/edit?usp=sharing</a:t>
            </a:r>
            <a:endParaRPr sz="1400">
              <a:solidFill>
                <a:schemeClr val="dk1"/>
              </a:solidFill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Hacking the Hackathon</a:t>
            </a:r>
            <a:endParaRPr/>
          </a:p>
        </p:txBody>
      </p:sp>
      <p:sp>
        <p:nvSpPr>
          <p:cNvPr id="161" name="Shape 16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3"/>
              </a:rPr>
              <a:t>https://docs.google.com/presentation/d/17nByLefROAqNcsDk8cMaGQtI-N5oYiwC7BNTRn6rTKs/edit?usp=edit</a:t>
            </a:r>
            <a:r>
              <a:rPr lang="en-GB"/>
              <a:t> 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role can Learning Analytics play in supporting university students to set goals for their own learning journey?</a:t>
            </a:r>
            <a:endParaRPr/>
          </a:p>
        </p:txBody>
      </p:sp>
      <p:sp>
        <p:nvSpPr>
          <p:cNvPr id="167" name="Shape 167"/>
          <p:cNvSpPr txBox="1"/>
          <p:nvPr>
            <p:ph idx="1" type="body"/>
          </p:nvPr>
        </p:nvSpPr>
        <p:spPr>
          <a:xfrm>
            <a:off x="311700" y="1974375"/>
            <a:ext cx="8520600" cy="259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Gabor Kismihok and Catherine Zhao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Integrating privacy into an architecture for LA</a:t>
            </a:r>
            <a:endParaRPr/>
          </a:p>
        </p:txBody>
      </p:sp>
      <p:sp>
        <p:nvSpPr>
          <p:cNvPr id="173" name="Shape 17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George Ciordas-Hertel</a:t>
            </a:r>
            <a:endParaRPr/>
          </a:p>
        </p:txBody>
      </p:sp>
      <p:sp>
        <p:nvSpPr>
          <p:cNvPr id="174" name="Shape 174"/>
          <p:cNvSpPr txBox="1"/>
          <p:nvPr/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General Data Protection Regulation (GDPR)</a:t>
            </a:r>
            <a:endParaRPr/>
          </a:p>
        </p:txBody>
      </p:sp>
      <p:sp>
        <p:nvSpPr>
          <p:cNvPr id="180" name="Shape 18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Right to be informed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Right to access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Right of rectification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Right to restrict processing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Right to erase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Right to data portability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GB"/>
              <a:t>Right to object</a:t>
            </a:r>
            <a:endParaRPr b="1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Right in relation to automated decision making and profiling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